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1" r:id="rId4"/>
    <p:sldId id="262" r:id="rId5"/>
    <p:sldId id="260" r:id="rId6"/>
    <p:sldId id="257" r:id="rId7"/>
    <p:sldId id="258" r:id="rId8"/>
    <p:sldId id="263" r:id="rId9"/>
    <p:sldId id="266" r:id="rId10"/>
    <p:sldId id="264" r:id="rId11"/>
    <p:sldId id="268"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86531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90084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07702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70867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216237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73681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B95F29-8A58-4155-83DC-0A6466C50831}" type="datetimeFigureOut">
              <a:rPr lang="nl-NL" smtClean="0"/>
              <a:t>5-11-2018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82050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B95F29-8A58-4155-83DC-0A6466C50831}" type="datetimeFigureOut">
              <a:rPr lang="nl-NL" smtClean="0"/>
              <a:t>5-11-2018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63747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B95F29-8A58-4155-83DC-0A6466C50831}" type="datetimeFigureOut">
              <a:rPr lang="nl-NL" smtClean="0"/>
              <a:t>5-11-2018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25342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41015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0570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2697E-7259-47C1-8420-597750E7CA83}" type="slidenum">
              <a:rPr lang="nl-NL" smtClean="0"/>
              <a:t>‹nr.›</a:t>
            </a:fld>
            <a:endParaRPr lang="nl-NL"/>
          </a:p>
        </p:txBody>
      </p:sp>
    </p:spTree>
    <p:extLst>
      <p:ext uri="{BB962C8B-B14F-4D97-AF65-F5344CB8AC3E}">
        <p14:creationId xmlns:p14="http://schemas.microsoft.com/office/powerpoint/2010/main" val="1079670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cF-U16L3EpU" TargetMode="External"/><Relationship Id="rId2" Type="http://schemas.openxmlformats.org/officeDocument/2006/relationships/hyperlink" Target="http://www.schooltv.nl/video/antoni-van-leeuwenhoek-pionier-van-de-microscopi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Module Microscopie les 1</a:t>
            </a:r>
            <a:endParaRPr lang="nl-NL" dirty="0"/>
          </a:p>
        </p:txBody>
      </p:sp>
      <p:sp>
        <p:nvSpPr>
          <p:cNvPr id="3" name="Ondertitel 2"/>
          <p:cNvSpPr>
            <a:spLocks noGrp="1"/>
          </p:cNvSpPr>
          <p:nvPr>
            <p:ph type="subTitle" idx="1"/>
          </p:nvPr>
        </p:nvSpPr>
        <p:spPr>
          <a:xfrm>
            <a:off x="1524000" y="3602038"/>
            <a:ext cx="9144000" cy="889280"/>
          </a:xfrm>
        </p:spPr>
        <p:txBody>
          <a:bodyPr/>
          <a:lstStyle/>
          <a:p>
            <a:r>
              <a:rPr lang="nl-NL" dirty="0" smtClean="0"/>
              <a:t>Wat gaan we de eerste week doen?</a:t>
            </a:r>
          </a:p>
          <a:p>
            <a:endParaRPr lang="nl-NL" dirty="0"/>
          </a:p>
        </p:txBody>
      </p:sp>
    </p:spTree>
    <p:extLst>
      <p:ext uri="{BB962C8B-B14F-4D97-AF65-F5344CB8AC3E}">
        <p14:creationId xmlns:p14="http://schemas.microsoft.com/office/powerpoint/2010/main" val="132923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stretch>
            <a:fillRect/>
          </a:stretch>
        </p:blipFill>
        <p:spPr>
          <a:xfrm>
            <a:off x="680478" y="1616962"/>
            <a:ext cx="10909213" cy="3331556"/>
          </a:xfrm>
          <a:prstGeom prst="rect">
            <a:avLst/>
          </a:prstGeom>
        </p:spPr>
      </p:pic>
    </p:spTree>
    <p:extLst>
      <p:ext uri="{BB962C8B-B14F-4D97-AF65-F5344CB8AC3E}">
        <p14:creationId xmlns:p14="http://schemas.microsoft.com/office/powerpoint/2010/main" val="705985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53614"/>
            <a:ext cx="10515600" cy="1325563"/>
          </a:xfrm>
        </p:spPr>
        <p:txBody>
          <a:bodyPr/>
          <a:lstStyle/>
          <a:p>
            <a:pPr algn="ctr"/>
            <a:r>
              <a:rPr lang="nl-NL" dirty="0" smtClean="0"/>
              <a:t>Practicum opstelling </a:t>
            </a:r>
            <a:endParaRPr lang="nl-NL" dirty="0"/>
          </a:p>
        </p:txBody>
      </p:sp>
      <p:sp>
        <p:nvSpPr>
          <p:cNvPr id="3" name="Tijdelijke aanduiding voor inhoud 2"/>
          <p:cNvSpPr>
            <a:spLocks noGrp="1"/>
          </p:cNvSpPr>
          <p:nvPr>
            <p:ph idx="1"/>
          </p:nvPr>
        </p:nvSpPr>
        <p:spPr>
          <a:xfrm>
            <a:off x="838200" y="1479177"/>
            <a:ext cx="10515600" cy="4670892"/>
          </a:xfrm>
        </p:spPr>
        <p:txBody>
          <a:bodyPr>
            <a:normAutofit lnSpcReduction="10000"/>
          </a:bodyPr>
          <a:lstStyle/>
          <a:p>
            <a:r>
              <a:rPr lang="nl-NL" dirty="0" smtClean="0"/>
              <a:t>Alle tafels en zuiltjes hebben nummers. Zet de tafels om de juiste zuiltjes (4 tafels per zuiltje)</a:t>
            </a:r>
          </a:p>
          <a:p>
            <a:r>
              <a:rPr lang="nl-NL" dirty="0" smtClean="0"/>
              <a:t>Tafels optillen, niet schuiven.</a:t>
            </a:r>
          </a:p>
          <a:p>
            <a:r>
              <a:rPr lang="nl-NL" dirty="0" smtClean="0"/>
              <a:t>De microscopen hebben ook nummers. Deze nummers horen bij de tafels.</a:t>
            </a:r>
          </a:p>
          <a:p>
            <a:r>
              <a:rPr lang="nl-NL" dirty="0" smtClean="0"/>
              <a:t>Test vooraf of de lampen van de microscopen werken. Is de accu leeg pak dan een kabel in de kast en laad de microscoop op.</a:t>
            </a:r>
          </a:p>
          <a:p>
            <a:r>
              <a:rPr lang="nl-NL" dirty="0" smtClean="0"/>
              <a:t>Iedere duo heeft de hele module dezelfde microscoop en is hier verantwoordelijk voor. </a:t>
            </a:r>
          </a:p>
          <a:p>
            <a:r>
              <a:rPr lang="nl-NL" dirty="0" smtClean="0"/>
              <a:t>Het correct omgaan met spullen en het opruimen wordt ook beoordeeld.</a:t>
            </a:r>
          </a:p>
          <a:p>
            <a:endParaRPr lang="nl-NL" dirty="0" smtClean="0"/>
          </a:p>
          <a:p>
            <a:endParaRPr lang="nl-NL" dirty="0" smtClean="0"/>
          </a:p>
          <a:p>
            <a:endParaRPr lang="nl-NL" dirty="0" smtClean="0"/>
          </a:p>
          <a:p>
            <a:endParaRPr lang="nl-NL" dirty="0" smtClean="0"/>
          </a:p>
          <a:p>
            <a:endParaRPr lang="nl-NL" dirty="0" smtClean="0"/>
          </a:p>
        </p:txBody>
      </p:sp>
    </p:spTree>
    <p:extLst>
      <p:ext uri="{BB962C8B-B14F-4D97-AF65-F5344CB8AC3E}">
        <p14:creationId xmlns:p14="http://schemas.microsoft.com/office/powerpoint/2010/main" val="74300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Welke opdrachten krijgen </a:t>
            </a:r>
            <a:r>
              <a:rPr lang="nl-NL" dirty="0" smtClean="0"/>
              <a:t>jullie deze les </a:t>
            </a:r>
            <a:r>
              <a:rPr lang="nl-NL" dirty="0" smtClean="0"/>
              <a:t>op papier?</a:t>
            </a:r>
            <a:endParaRPr lang="nl-NL" dirty="0"/>
          </a:p>
        </p:txBody>
      </p:sp>
      <p:sp>
        <p:nvSpPr>
          <p:cNvPr id="3" name="Tijdelijke aanduiding voor inhoud 2"/>
          <p:cNvSpPr>
            <a:spLocks noGrp="1"/>
          </p:cNvSpPr>
          <p:nvPr>
            <p:ph idx="1"/>
          </p:nvPr>
        </p:nvSpPr>
        <p:spPr>
          <a:xfrm>
            <a:off x="945777" y="2363507"/>
            <a:ext cx="10515600" cy="2396751"/>
          </a:xfrm>
        </p:spPr>
        <p:txBody>
          <a:bodyPr/>
          <a:lstStyle/>
          <a:p>
            <a:r>
              <a:rPr lang="nl-NL" dirty="0" smtClean="0"/>
              <a:t>Opdrachten 1 t/m 3</a:t>
            </a:r>
          </a:p>
          <a:p>
            <a:r>
              <a:rPr lang="nl-NL" dirty="0" smtClean="0"/>
              <a:t>Oefenen onderdelen microscopie</a:t>
            </a:r>
          </a:p>
          <a:p>
            <a:endParaRPr lang="nl-NL" dirty="0"/>
          </a:p>
        </p:txBody>
      </p:sp>
    </p:spTree>
    <p:extLst>
      <p:ext uri="{BB962C8B-B14F-4D97-AF65-F5344CB8AC3E}">
        <p14:creationId xmlns:p14="http://schemas.microsoft.com/office/powerpoint/2010/main" val="447156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Planning week 1</a:t>
            </a:r>
          </a:p>
        </p:txBody>
      </p:sp>
      <p:sp>
        <p:nvSpPr>
          <p:cNvPr id="3" name="Tijdelijke aanduiding voor inhoud 2"/>
          <p:cNvSpPr>
            <a:spLocks noGrp="1"/>
          </p:cNvSpPr>
          <p:nvPr>
            <p:ph idx="1"/>
          </p:nvPr>
        </p:nvSpPr>
        <p:spPr/>
        <p:txBody>
          <a:bodyPr>
            <a:normAutofit fontScale="92500" lnSpcReduction="10000"/>
          </a:bodyPr>
          <a:lstStyle/>
          <a:p>
            <a:r>
              <a:rPr lang="nl-NL" dirty="0" smtClean="0"/>
              <a:t>Wie is de grondlegger van de microscopie?</a:t>
            </a:r>
          </a:p>
          <a:p>
            <a:r>
              <a:rPr lang="nl-NL" dirty="0" smtClean="0"/>
              <a:t>Waarom deze module?</a:t>
            </a:r>
            <a:endParaRPr lang="nl-NL" dirty="0"/>
          </a:p>
          <a:p>
            <a:r>
              <a:rPr lang="nl-NL" dirty="0" smtClean="0"/>
              <a:t>Wat nemen we iedere les mee?</a:t>
            </a:r>
          </a:p>
          <a:p>
            <a:r>
              <a:rPr lang="nl-NL" dirty="0" smtClean="0"/>
              <a:t>Algemene regels voor deze module.</a:t>
            </a:r>
          </a:p>
          <a:p>
            <a:r>
              <a:rPr lang="nl-NL" dirty="0" smtClean="0"/>
              <a:t>Uit welke onderdelen bestaat een microscoop?</a:t>
            </a:r>
          </a:p>
          <a:p>
            <a:r>
              <a:rPr lang="nl-NL" dirty="0" smtClean="0"/>
              <a:t>Hoe bedien je een microscoop?</a:t>
            </a:r>
          </a:p>
          <a:p>
            <a:r>
              <a:rPr lang="nl-NL" dirty="0" smtClean="0"/>
              <a:t>Opdrachten</a:t>
            </a:r>
          </a:p>
          <a:p>
            <a:pPr marL="800100" lvl="1" indent="-342900">
              <a:lnSpc>
                <a:spcPct val="107000"/>
              </a:lnSpc>
              <a:buFont typeface="Symbol" panose="05050102010706020507" pitchFamily="18" charset="2"/>
              <a:buChar char=""/>
            </a:pPr>
            <a:r>
              <a:rPr lang="nl-NL" dirty="0" smtClean="0">
                <a:effectLst/>
              </a:rPr>
              <a:t>Opdracht 1 Letterpreparaat</a:t>
            </a:r>
          </a:p>
          <a:p>
            <a:pPr marL="800100" lvl="1" indent="-342900">
              <a:lnSpc>
                <a:spcPct val="107000"/>
              </a:lnSpc>
              <a:buFont typeface="Symbol" panose="05050102010706020507" pitchFamily="18" charset="2"/>
              <a:buChar char=""/>
            </a:pPr>
            <a:r>
              <a:rPr lang="nl-NL" dirty="0" smtClean="0">
                <a:effectLst/>
              </a:rPr>
              <a:t>Opdracht 2 Haren kruislings</a:t>
            </a:r>
          </a:p>
          <a:p>
            <a:pPr marL="800100" lvl="1" indent="-342900">
              <a:lnSpc>
                <a:spcPct val="107000"/>
              </a:lnSpc>
              <a:buFont typeface="Symbol" panose="05050102010706020507" pitchFamily="18" charset="2"/>
              <a:buChar char=""/>
            </a:pPr>
            <a:r>
              <a:rPr lang="nl-NL" dirty="0" smtClean="0">
                <a:effectLst/>
              </a:rPr>
              <a:t>Opdracht 3 Millimeterpapier (voor de </a:t>
            </a:r>
            <a:r>
              <a:rPr lang="nl-NL" dirty="0" smtClean="0"/>
              <a:t>snelle leerlingen)</a:t>
            </a:r>
            <a:endParaRPr lang="nl-NL" dirty="0" smtClean="0">
              <a:effectLst/>
            </a:endParaRPr>
          </a:p>
          <a:p>
            <a:endParaRPr lang="nl-NL" dirty="0" smtClean="0"/>
          </a:p>
          <a:p>
            <a:endParaRPr lang="nl-NL" i="1" dirty="0" smtClean="0"/>
          </a:p>
        </p:txBody>
      </p:sp>
    </p:spTree>
    <p:extLst>
      <p:ext uri="{BB962C8B-B14F-4D97-AF65-F5344CB8AC3E}">
        <p14:creationId xmlns:p14="http://schemas.microsoft.com/office/powerpoint/2010/main" val="27345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Antonie van Leeuwenhoek Grondlegger van de microscopie 1632-1723 </a:t>
            </a:r>
          </a:p>
        </p:txBody>
      </p:sp>
      <p:pic>
        <p:nvPicPr>
          <p:cNvPr id="9" name="Tijdelijke aanduiding voor inhoud 8"/>
          <p:cNvPicPr>
            <a:picLocks noGrp="1"/>
          </p:cNvPicPr>
          <p:nvPr>
            <p:ph idx="1"/>
          </p:nvPr>
        </p:nvPicPr>
        <p:blipFill>
          <a:blip r:embed="rId2"/>
          <a:stretch>
            <a:fillRect/>
          </a:stretch>
        </p:blipFill>
        <p:spPr>
          <a:xfrm>
            <a:off x="688881" y="1996281"/>
            <a:ext cx="4165507" cy="3987660"/>
          </a:xfrm>
          <a:prstGeom prst="rect">
            <a:avLst/>
          </a:prstGeom>
        </p:spPr>
      </p:pic>
      <p:pic>
        <p:nvPicPr>
          <p:cNvPr id="10" name="Afbeelding 9"/>
          <p:cNvPicPr/>
          <p:nvPr/>
        </p:nvPicPr>
        <p:blipFill>
          <a:blip r:embed="rId3">
            <a:extLst>
              <a:ext uri="{28A0092B-C50C-407E-A947-70E740481C1C}">
                <a14:useLocalDpi xmlns:a14="http://schemas.microsoft.com/office/drawing/2010/main" val="0"/>
              </a:ext>
            </a:extLst>
          </a:blip>
          <a:stretch>
            <a:fillRect/>
          </a:stretch>
        </p:blipFill>
        <p:spPr>
          <a:xfrm>
            <a:off x="5598251" y="3020452"/>
            <a:ext cx="5540188" cy="2745562"/>
          </a:xfrm>
          <a:prstGeom prst="rect">
            <a:avLst/>
          </a:prstGeom>
        </p:spPr>
      </p:pic>
    </p:spTree>
    <p:extLst>
      <p:ext uri="{BB962C8B-B14F-4D97-AF65-F5344CB8AC3E}">
        <p14:creationId xmlns:p14="http://schemas.microsoft.com/office/powerpoint/2010/main" val="1559459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932330" y="1126378"/>
            <a:ext cx="10515600" cy="4351338"/>
          </a:xfrm>
        </p:spPr>
        <p:txBody>
          <a:bodyPr/>
          <a:lstStyle/>
          <a:p>
            <a:pPr lvl="0"/>
            <a:r>
              <a:rPr lang="nl-NL" dirty="0"/>
              <a:t>Antonie van Leeuwenhoek was geen wetenschapper maar een textielhandelaar. Toch was hij enorm belangrijk voor de wetenschap. Hij was de pionier van de celbiologie en microbiologie. Hij wordt ook wel de vader van de microbiologie genoemd. </a:t>
            </a:r>
          </a:p>
          <a:p>
            <a:pPr lvl="0"/>
            <a:r>
              <a:rPr lang="nl-NL" dirty="0"/>
              <a:t>Door zijn kennis over lenzen en loepen kon Antonie sterke lenzen ontwikkelen die tot wel 480 keer konden vergroten.</a:t>
            </a:r>
          </a:p>
          <a:p>
            <a:pPr lvl="0"/>
            <a:r>
              <a:rPr lang="nl-NL" dirty="0"/>
              <a:t>Hij ontdekte o.a. in 1674 de rode bloedcellen. </a:t>
            </a:r>
          </a:p>
          <a:p>
            <a:r>
              <a:rPr lang="nl-NL" dirty="0"/>
              <a:t>Hij was het de eerste die bacteriën kon waarnemen met zijn microscoop door het bekijken van tandplak</a:t>
            </a:r>
          </a:p>
        </p:txBody>
      </p:sp>
      <p:sp>
        <p:nvSpPr>
          <p:cNvPr id="2" name="Rechthoek 1"/>
          <p:cNvSpPr/>
          <p:nvPr/>
        </p:nvSpPr>
        <p:spPr>
          <a:xfrm>
            <a:off x="4424082" y="5477716"/>
            <a:ext cx="6548718" cy="1015663"/>
          </a:xfrm>
          <a:prstGeom prst="rect">
            <a:avLst/>
          </a:prstGeom>
        </p:spPr>
        <p:txBody>
          <a:bodyPr wrap="square">
            <a:spAutoFit/>
          </a:bodyPr>
          <a:lstStyle/>
          <a:p>
            <a:r>
              <a:rPr lang="nl-NL" sz="1200" dirty="0"/>
              <a:t>Filmpje </a:t>
            </a:r>
            <a:r>
              <a:rPr lang="nl-NL" sz="1200" dirty="0" err="1"/>
              <a:t>schooltv</a:t>
            </a:r>
            <a:r>
              <a:rPr lang="nl-NL" sz="1200" dirty="0"/>
              <a:t> 1.29 min:</a:t>
            </a:r>
          </a:p>
          <a:p>
            <a:r>
              <a:rPr lang="nl-NL" sz="1200" dirty="0">
                <a:hlinkClick r:id="rId2"/>
              </a:rPr>
              <a:t>http://www.schooltv.nl/video/antoni-van-leeuwenhoek-pionier-van-de-microscopie/</a:t>
            </a:r>
            <a:endParaRPr lang="nl-NL" sz="1200" dirty="0"/>
          </a:p>
          <a:p>
            <a:endParaRPr lang="nl-NL" sz="1200" dirty="0"/>
          </a:p>
          <a:p>
            <a:r>
              <a:rPr lang="nl-NL" sz="1200" dirty="0"/>
              <a:t>Filmpje over Antonie van Leeuwenhoek 3.34 min:</a:t>
            </a:r>
          </a:p>
          <a:p>
            <a:r>
              <a:rPr lang="nl-NL" sz="1200" dirty="0">
                <a:hlinkClick r:id="rId3"/>
              </a:rPr>
              <a:t>https://www.youtube.com/watch?v=cF-U16L3EpU</a:t>
            </a:r>
            <a:endParaRPr lang="nl-NL" sz="1200" dirty="0"/>
          </a:p>
        </p:txBody>
      </p:sp>
    </p:spTree>
    <p:extLst>
      <p:ext uri="{BB962C8B-B14F-4D97-AF65-F5344CB8AC3E}">
        <p14:creationId xmlns:p14="http://schemas.microsoft.com/office/powerpoint/2010/main" val="3543040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Waarom deze module?</a:t>
            </a:r>
            <a:endParaRPr lang="nl-NL" dirty="0"/>
          </a:p>
        </p:txBody>
      </p:sp>
      <p:sp>
        <p:nvSpPr>
          <p:cNvPr id="3" name="Tijdelijke aanduiding voor inhoud 2"/>
          <p:cNvSpPr>
            <a:spLocks noGrp="1"/>
          </p:cNvSpPr>
          <p:nvPr>
            <p:ph idx="1"/>
          </p:nvPr>
        </p:nvSpPr>
        <p:spPr>
          <a:xfrm>
            <a:off x="838200" y="1445214"/>
            <a:ext cx="10515600" cy="3633881"/>
          </a:xfrm>
        </p:spPr>
        <p:txBody>
          <a:bodyPr>
            <a:normAutofit lnSpcReduction="10000"/>
          </a:bodyPr>
          <a:lstStyle/>
          <a:p>
            <a:pPr marL="0" indent="0">
              <a:buNone/>
            </a:pPr>
            <a:endParaRPr lang="nl-NL" dirty="0"/>
          </a:p>
          <a:p>
            <a:r>
              <a:rPr lang="nl-NL" dirty="0"/>
              <a:t>Ieder organisme is opgebouwd uit één of meer cellen. Kennis van de bouw van cellen is onmisbaar om te begrijpen hoe organismen functioneren. Deze cellen zijn klein en niet te zien met het blote oog. Om te ontdekken hoe cellen gebouwd zijn, ga je met de microscoop een aantal soorten cellen bekijken. Je gaat dierlijke en plantaardige cellen bestuderen aan de hand van zelf gemaakte preparaten. Je legt je waarnemingen vast in tekeningen, volgens de tekenregels. Verder ga je je verdiepen je in de bijbehorende theorie. </a:t>
            </a:r>
          </a:p>
          <a:p>
            <a:endParaRPr lang="nl-NL" dirty="0"/>
          </a:p>
        </p:txBody>
      </p:sp>
      <p:pic>
        <p:nvPicPr>
          <p:cNvPr id="4" name="Afbeelding 3"/>
          <p:cNvPicPr>
            <a:picLocks noChangeAspect="1"/>
          </p:cNvPicPr>
          <p:nvPr/>
        </p:nvPicPr>
        <p:blipFill>
          <a:blip r:embed="rId2"/>
          <a:stretch>
            <a:fillRect/>
          </a:stretch>
        </p:blipFill>
        <p:spPr>
          <a:xfrm>
            <a:off x="8274703" y="4537786"/>
            <a:ext cx="3079097" cy="2024379"/>
          </a:xfrm>
          <a:prstGeom prst="rect">
            <a:avLst/>
          </a:prstGeom>
        </p:spPr>
      </p:pic>
    </p:spTree>
    <p:extLst>
      <p:ext uri="{BB962C8B-B14F-4D97-AF65-F5344CB8AC3E}">
        <p14:creationId xmlns:p14="http://schemas.microsoft.com/office/powerpoint/2010/main" val="124591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Neem iedere les mee</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endParaRPr lang="nl-NL" dirty="0"/>
          </a:p>
          <a:p>
            <a:r>
              <a:rPr lang="nl-NL" dirty="0"/>
              <a:t>- potloden (HB of 2 H potloden)</a:t>
            </a:r>
          </a:p>
          <a:p>
            <a:r>
              <a:rPr lang="nl-NL" dirty="0"/>
              <a:t>- gum</a:t>
            </a:r>
          </a:p>
          <a:p>
            <a:r>
              <a:rPr lang="nl-NL" dirty="0"/>
              <a:t>- puntenslijper</a:t>
            </a:r>
          </a:p>
          <a:p>
            <a:r>
              <a:rPr lang="nl-NL" dirty="0"/>
              <a:t>- liniaal of </a:t>
            </a:r>
            <a:r>
              <a:rPr lang="nl-NL" dirty="0" smtClean="0"/>
              <a:t>geodriehoek</a:t>
            </a:r>
          </a:p>
          <a:p>
            <a:r>
              <a:rPr lang="nl-NL" dirty="0" smtClean="0"/>
              <a:t>- </a:t>
            </a:r>
            <a:r>
              <a:rPr lang="nl-NL" dirty="0" err="1" smtClean="0"/>
              <a:t>ipad</a:t>
            </a:r>
            <a:r>
              <a:rPr lang="nl-NL" dirty="0" smtClean="0"/>
              <a:t> (opgeladen</a:t>
            </a:r>
            <a:endParaRPr lang="nl-NL" dirty="0"/>
          </a:p>
          <a:p>
            <a:r>
              <a:rPr lang="nl-NL" dirty="0"/>
              <a:t> </a:t>
            </a:r>
          </a:p>
          <a:p>
            <a:pPr marL="0" indent="0">
              <a:buNone/>
            </a:pPr>
            <a:r>
              <a:rPr lang="nl-NL" dirty="0" smtClean="0"/>
              <a:t>Bij </a:t>
            </a:r>
            <a:r>
              <a:rPr lang="nl-NL" dirty="0"/>
              <a:t>ziekte moet je de practicum opdrachten inhalen. In week 5 is hier extra tijd voor gereserveerd.</a:t>
            </a:r>
          </a:p>
          <a:p>
            <a:endParaRPr lang="nl-NL" dirty="0"/>
          </a:p>
          <a:p>
            <a:r>
              <a:rPr lang="nl-NL" dirty="0"/>
              <a:t>Practicum niet af: in eigen tijd inhalen</a:t>
            </a:r>
          </a:p>
          <a:p>
            <a:endParaRPr lang="nl-NL" dirty="0"/>
          </a:p>
        </p:txBody>
      </p:sp>
    </p:spTree>
    <p:extLst>
      <p:ext uri="{BB962C8B-B14F-4D97-AF65-F5344CB8AC3E}">
        <p14:creationId xmlns:p14="http://schemas.microsoft.com/office/powerpoint/2010/main" val="81195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Algemene regels tijdens deze module</a:t>
            </a:r>
            <a:endParaRPr lang="nl-NL" dirty="0"/>
          </a:p>
        </p:txBody>
      </p:sp>
      <p:sp>
        <p:nvSpPr>
          <p:cNvPr id="3" name="Tijdelijke aanduiding voor inhoud 2"/>
          <p:cNvSpPr>
            <a:spLocks noGrp="1"/>
          </p:cNvSpPr>
          <p:nvPr>
            <p:ph idx="1"/>
          </p:nvPr>
        </p:nvSpPr>
        <p:spPr/>
        <p:txBody>
          <a:bodyPr/>
          <a:lstStyle/>
          <a:p>
            <a:pPr marL="0" indent="0">
              <a:buNone/>
            </a:pPr>
            <a:r>
              <a:rPr lang="nl-NL" dirty="0" smtClean="0"/>
              <a:t>Bij ziekte moet je de practicum opdrachten inhalen. In week 5 is hier extra tijd voor gereserveerd.</a:t>
            </a:r>
          </a:p>
          <a:p>
            <a:endParaRPr lang="nl-NL" dirty="0" smtClean="0"/>
          </a:p>
          <a:p>
            <a:pPr marL="0" indent="0">
              <a:buNone/>
            </a:pPr>
            <a:r>
              <a:rPr lang="nl-NL" dirty="0" smtClean="0"/>
              <a:t>Is een practicumopdracht niet af dan moet je dit in eigen tijd inhalen</a:t>
            </a:r>
          </a:p>
          <a:p>
            <a:endParaRPr lang="nl-NL" dirty="0"/>
          </a:p>
        </p:txBody>
      </p:sp>
    </p:spTree>
    <p:extLst>
      <p:ext uri="{BB962C8B-B14F-4D97-AF65-F5344CB8AC3E}">
        <p14:creationId xmlns:p14="http://schemas.microsoft.com/office/powerpoint/2010/main" val="157947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66134"/>
          </a:xfrm>
        </p:spPr>
        <p:txBody>
          <a:bodyPr/>
          <a:lstStyle/>
          <a:p>
            <a:pPr algn="ctr"/>
            <a:r>
              <a:rPr lang="nl-NL" dirty="0" smtClean="0"/>
              <a:t>Onderdelen van de microscoop</a:t>
            </a:r>
            <a:endParaRPr lang="nl-NL" dirty="0"/>
          </a:p>
        </p:txBody>
      </p:sp>
      <p:pic>
        <p:nvPicPr>
          <p:cNvPr id="3074" name="Picture 2" descr="Afbeeldingsresultaat voor onderdelen microsco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9640" y="1223684"/>
            <a:ext cx="9572719" cy="626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64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04769"/>
          </a:xfrm>
        </p:spPr>
        <p:txBody>
          <a:bodyPr/>
          <a:lstStyle/>
          <a:p>
            <a:pPr algn="ctr"/>
            <a:r>
              <a:rPr lang="nl-NL" dirty="0" smtClean="0"/>
              <a:t>Hoe bedien je een microscoop? </a:t>
            </a:r>
            <a:endParaRPr lang="nl-NL" dirty="0"/>
          </a:p>
        </p:txBody>
      </p:sp>
      <p:sp>
        <p:nvSpPr>
          <p:cNvPr id="3" name="Tijdelijke aanduiding voor inhoud 2"/>
          <p:cNvSpPr>
            <a:spLocks noGrp="1"/>
          </p:cNvSpPr>
          <p:nvPr>
            <p:ph idx="1"/>
          </p:nvPr>
        </p:nvSpPr>
        <p:spPr>
          <a:xfrm>
            <a:off x="322731" y="1264024"/>
            <a:ext cx="11255188" cy="5472952"/>
          </a:xfrm>
        </p:spPr>
        <p:txBody>
          <a:bodyPr>
            <a:noAutofit/>
          </a:bodyPr>
          <a:lstStyle/>
          <a:p>
            <a:pPr marL="0" indent="0">
              <a:buNone/>
            </a:pPr>
            <a:r>
              <a:rPr lang="nl-NL" sz="1800" b="1" i="1" dirty="0" smtClean="0"/>
              <a:t>Stap </a:t>
            </a:r>
            <a:r>
              <a:rPr lang="nl-NL" sz="1800" b="1" i="1" dirty="0"/>
              <a:t>1 </a:t>
            </a:r>
            <a:r>
              <a:rPr lang="nl-NL" sz="1800" i="1" dirty="0"/>
              <a:t>Begin altijd met de kleinste vergroting</a:t>
            </a:r>
            <a:r>
              <a:rPr lang="nl-NL" sz="1800" b="1" dirty="0"/>
              <a:t/>
            </a:r>
            <a:br>
              <a:rPr lang="nl-NL" sz="1800" b="1" dirty="0"/>
            </a:br>
            <a:r>
              <a:rPr lang="nl-NL" sz="1800" dirty="0"/>
              <a:t>- Draai het kleinste objectief </a:t>
            </a:r>
            <a:r>
              <a:rPr lang="nl-NL" sz="1800" dirty="0" smtClean="0"/>
              <a:t>voor</a:t>
            </a:r>
            <a:r>
              <a:rPr lang="nl-NL" sz="1800" dirty="0"/>
              <a:t>.</a:t>
            </a:r>
            <a:br>
              <a:rPr lang="nl-NL" sz="1800" dirty="0"/>
            </a:br>
            <a:r>
              <a:rPr lang="nl-NL" sz="1800" b="1" i="1" dirty="0"/>
              <a:t>Stap 2 </a:t>
            </a:r>
            <a:r>
              <a:rPr lang="nl-NL" sz="1800" i="1" dirty="0"/>
              <a:t>Stel met de kleinste vergroting scherp</a:t>
            </a:r>
            <a:r>
              <a:rPr lang="nl-NL" sz="1800" b="1" dirty="0"/>
              <a:t/>
            </a:r>
            <a:br>
              <a:rPr lang="nl-NL" sz="1800" b="1" dirty="0"/>
            </a:br>
            <a:r>
              <a:rPr lang="nl-NL" sz="1800" dirty="0"/>
              <a:t>- Dit doe je door het objectief dicht bij het preparaat te draaien. Vervolgens stel je de microscoop scherp door in het oculair te kijken en langzaam de afstand tussen objectief en preparaat te vergroten totdat het beeld scherp is. </a:t>
            </a:r>
            <a:br>
              <a:rPr lang="nl-NL" sz="1800" dirty="0"/>
            </a:br>
            <a:r>
              <a:rPr lang="nl-NL" sz="1800" b="1" i="1" dirty="0"/>
              <a:t>Stap 3 </a:t>
            </a:r>
            <a:r>
              <a:rPr lang="nl-NL" sz="1800" i="1" dirty="0"/>
              <a:t>Verbeter indien nodig de belichting door:</a:t>
            </a:r>
            <a:r>
              <a:rPr lang="nl-NL" sz="1800" b="1" dirty="0"/>
              <a:t/>
            </a:r>
            <a:br>
              <a:rPr lang="nl-NL" sz="1800" b="1" dirty="0"/>
            </a:br>
            <a:r>
              <a:rPr lang="nl-NL" sz="1800" dirty="0"/>
              <a:t>- De condensator hoger of lager te draaien;</a:t>
            </a:r>
            <a:br>
              <a:rPr lang="nl-NL" sz="1800" dirty="0"/>
            </a:br>
            <a:r>
              <a:rPr lang="nl-NL" sz="1800" dirty="0"/>
              <a:t>- het diafragma te vergroten of te verkleinen;</a:t>
            </a:r>
            <a:br>
              <a:rPr lang="nl-NL" sz="1800" dirty="0"/>
            </a:br>
            <a:r>
              <a:rPr lang="nl-NL" sz="1800" dirty="0"/>
              <a:t>- een combinatie van deze mogelijkheden toe te passen.</a:t>
            </a:r>
            <a:br>
              <a:rPr lang="nl-NL" sz="1800" dirty="0"/>
            </a:br>
            <a:r>
              <a:rPr lang="nl-NL" sz="1800" b="1" i="1" dirty="0"/>
              <a:t>Stap 4 </a:t>
            </a:r>
            <a:r>
              <a:rPr lang="nl-NL" sz="1800" i="1" dirty="0"/>
              <a:t>Goed stukje preparaat</a:t>
            </a:r>
            <a:r>
              <a:rPr lang="nl-NL" sz="1800" b="1" dirty="0"/>
              <a:t/>
            </a:r>
            <a:br>
              <a:rPr lang="nl-NL" sz="1800" b="1" dirty="0"/>
            </a:br>
            <a:r>
              <a:rPr lang="nl-NL" sz="1800" dirty="0"/>
              <a:t>- Zoek in het preparaat, door het preparaat met de kruistafel te verschuiven, een goede plek op waar wat te zien  valt.</a:t>
            </a:r>
            <a:br>
              <a:rPr lang="nl-NL" sz="1800" dirty="0"/>
            </a:br>
            <a:r>
              <a:rPr lang="nl-NL" sz="1800" b="1" i="1" dirty="0"/>
              <a:t>Stap 5 </a:t>
            </a:r>
            <a:r>
              <a:rPr lang="nl-NL" sz="1800" i="1" dirty="0"/>
              <a:t>Vergroting veranderen</a:t>
            </a:r>
            <a:r>
              <a:rPr lang="nl-NL" sz="1800" b="1" dirty="0"/>
              <a:t/>
            </a:r>
            <a:br>
              <a:rPr lang="nl-NL" sz="1800" b="1" dirty="0"/>
            </a:br>
            <a:r>
              <a:rPr lang="nl-NL" sz="1800" dirty="0"/>
              <a:t>- Draai een groter objectief (10x) voor en stel scherp door de afstand tussen objectief en preparaat te veranderen.</a:t>
            </a:r>
            <a:br>
              <a:rPr lang="nl-NL" sz="1800" dirty="0"/>
            </a:br>
            <a:r>
              <a:rPr lang="nl-NL" sz="1800" dirty="0"/>
              <a:t>- Kijk uit dat je het objectief niet te dicht naar het preparaat draait. Je kunt het preparaat beschadigen.</a:t>
            </a:r>
            <a:br>
              <a:rPr lang="nl-NL" sz="1800" dirty="0"/>
            </a:br>
            <a:r>
              <a:rPr lang="nl-NL" sz="1800" dirty="0"/>
              <a:t>- Als het scherpstellen niet lukt, heb je een verkeerd deel van je preparaat uitvergroot en moet je eerst weer naar een kleinere vergroting overschakelen (vorig objectief), weer scherpstellen en opnieuw een grotere vergroting voor draaien. Verbeter indien nodig de belichting </a:t>
            </a:r>
            <a:r>
              <a:rPr lang="nl-NL" sz="1800" dirty="0" smtClean="0"/>
              <a:t>opnieuw</a:t>
            </a:r>
          </a:p>
          <a:p>
            <a:pPr marL="0" indent="0">
              <a:buNone/>
            </a:pPr>
            <a:r>
              <a:rPr lang="nl-NL" sz="1800" b="1" i="1" dirty="0" smtClean="0"/>
              <a:t>Stap 6 </a:t>
            </a:r>
            <a:r>
              <a:rPr lang="nl-NL" sz="1800" i="1" dirty="0" smtClean="0"/>
              <a:t>Nog verder vergroten</a:t>
            </a:r>
            <a:r>
              <a:rPr lang="nl-NL" sz="1800" b="1" dirty="0" smtClean="0"/>
              <a:t/>
            </a:r>
            <a:br>
              <a:rPr lang="nl-NL" sz="1800" b="1" dirty="0" smtClean="0"/>
            </a:br>
            <a:r>
              <a:rPr lang="nl-NL" sz="1800" dirty="0" smtClean="0"/>
              <a:t>Schakel over op een nog groter objectief (40x) en stel weer scherp. Pas eventueel de belichting aan.</a:t>
            </a:r>
            <a:br>
              <a:rPr lang="nl-NL" sz="1800" dirty="0" smtClean="0"/>
            </a:br>
            <a:r>
              <a:rPr lang="nl-NL" sz="1800" b="1" dirty="0" smtClean="0"/>
              <a:t/>
            </a:r>
            <a:br>
              <a:rPr lang="nl-NL" sz="1800" b="1" dirty="0" smtClean="0"/>
            </a:br>
            <a:r>
              <a:rPr lang="nl-NL" sz="1800" b="1" i="1" dirty="0" smtClean="0"/>
              <a:t>Stap 7 </a:t>
            </a:r>
            <a:r>
              <a:rPr lang="nl-NL" sz="1800" i="1" dirty="0" smtClean="0"/>
              <a:t>Opruimen</a:t>
            </a:r>
            <a:r>
              <a:rPr lang="nl-NL" sz="1800" b="1" dirty="0" smtClean="0"/>
              <a:t>: </a:t>
            </a:r>
            <a:r>
              <a:rPr lang="nl-NL" sz="1800" dirty="0" smtClean="0"/>
              <a:t>Draai het kleinste objectief weer voor, haal dan pas het preparaat weg.</a:t>
            </a:r>
            <a:br>
              <a:rPr lang="nl-NL" sz="1800" dirty="0" smtClean="0"/>
            </a:br>
            <a:endParaRPr lang="nl-NL" sz="1800" dirty="0"/>
          </a:p>
        </p:txBody>
      </p:sp>
    </p:spTree>
    <p:extLst>
      <p:ext uri="{BB962C8B-B14F-4D97-AF65-F5344CB8AC3E}">
        <p14:creationId xmlns:p14="http://schemas.microsoft.com/office/powerpoint/2010/main" val="371504974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474</Words>
  <Application>Microsoft Office PowerPoint</Application>
  <PresentationFormat>Breedbeeld</PresentationFormat>
  <Paragraphs>58</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Calibri Light</vt:lpstr>
      <vt:lpstr>Symbol</vt:lpstr>
      <vt:lpstr>Kantoorthema</vt:lpstr>
      <vt:lpstr>Module Microscopie les 1</vt:lpstr>
      <vt:lpstr>Planning week 1</vt:lpstr>
      <vt:lpstr>Antonie van Leeuwenhoek Grondlegger van de microscopie 1632-1723 </vt:lpstr>
      <vt:lpstr>PowerPoint-presentatie</vt:lpstr>
      <vt:lpstr>Waarom deze module?</vt:lpstr>
      <vt:lpstr>Neem iedere les mee</vt:lpstr>
      <vt:lpstr>Algemene regels tijdens deze module</vt:lpstr>
      <vt:lpstr>Onderdelen van de microscoop</vt:lpstr>
      <vt:lpstr>Hoe bedien je een microscoop? </vt:lpstr>
      <vt:lpstr>PowerPoint-presentatie</vt:lpstr>
      <vt:lpstr>Practicum opstelling </vt:lpstr>
      <vt:lpstr>Welke opdrachten krijgen jullie deze les op papier?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Microscopie les 1</dc:title>
  <dc:creator>Ingrid de Wit</dc:creator>
  <cp:lastModifiedBy>Ingrid de Wit</cp:lastModifiedBy>
  <cp:revision>10</cp:revision>
  <dcterms:created xsi:type="dcterms:W3CDTF">2018-11-04T23:02:58Z</dcterms:created>
  <dcterms:modified xsi:type="dcterms:W3CDTF">2018-11-05T10:19:53Z</dcterms:modified>
</cp:coreProperties>
</file>